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runtime target: 45 minutes. This deck runs more discussion-forward than the Grade 7-8 version - protect time for talk, not just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0:00-0:02 Silent one-word write, then rapid pair-share. Do not let this become a full-class discussion yet - save depth for the closing circle.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0:02-0:04 Move through the agenda quickly; this slide is a map, not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0:04-0:09 Present the three strategy threads. This framing is what makes the later debate activity make sense, so don't rush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0:09-0:10 Explain rules; hand out shuffled 10-card sets while talking.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0:10-0:17 Run the 6-minute timer. Cold-call one team to defend their cause-effect claim before revealing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0:17-0:18 Explain scoring before the first clue.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0:18-0:26 Run the two sample rounds, continue into Appendix B rounds if time remains.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0:26-0:27 Explain map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0:27-0:33 Let representatives place cards; prompt the 'what's missing from this map' discussion explicitly - don't skip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0:33-0:34 Assign panels for the debate; explain the ground rule firmly before splitting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0:34-0:43 3 min prep, then structured presentation and rebuttal, then a quick show-of-hands vote.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0:43-0:45 Closing reflection circle. If short on time, cut the symbols recap slide, not this circle.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can be shown as a takeaway rather than read aloud if time is tight.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image" Target="../media/image-10-1.png"/><Relationship Id="rId4" Type="http://schemas.openxmlformats.org/officeDocument/2006/relationships/image" Target="../media/image-10-1.png"/><Relationship Id="rId5" Type="http://schemas.openxmlformats.org/officeDocument/2006/relationships/image" Target="../media/image-10-1.png"/><Relationship Id="rId6" Type="http://schemas.openxmlformats.org/officeDocument/2006/relationships/image" Target="../media/image-10-1.png"/><Relationship Id="rId7" Type="http://schemas.openxmlformats.org/officeDocument/2006/relationships/image" Target="../media/image-10-1.png"/><Relationship Id="rId8" Type="http://schemas.openxmlformats.org/officeDocument/2006/relationships/image" Target="../media/image-10-1.png"/><Relationship Id="rId9" Type="http://schemas.openxmlformats.org/officeDocument/2006/relationships/image" Target="../media/image-10-1.png"/><Relationship Id="rId10" Type="http://schemas.openxmlformats.org/officeDocument/2006/relationships/image" Target="../media/image-10-1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2.png"/><Relationship Id="rId4" Type="http://schemas.openxmlformats.org/officeDocument/2006/relationships/image" Target="../media/image-12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914400"/>
            <a:ext cx="3840480" cy="3840480"/>
          </a:xfrm>
          <a:prstGeom prst="ellipse">
            <a:avLst/>
          </a:prstGeom>
          <a:ln w="1905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1005840"/>
            <a:ext cx="1920240" cy="0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41280" y="1005840"/>
            <a:ext cx="1826257" cy="59338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241280" y="1005840"/>
            <a:ext cx="1553507" cy="1128689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41280" y="1005840"/>
            <a:ext cx="1128689" cy="155350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41280" y="1005840"/>
            <a:ext cx="593387" cy="182625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41280" y="1005840"/>
            <a:ext cx="0" cy="1920240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41280" y="1005840"/>
            <a:ext cx="-593387" cy="182625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241280" y="1005840"/>
            <a:ext cx="-1128689" cy="155350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0" y="1005840"/>
            <a:ext cx="-1553507" cy="1128689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0" y="1005840"/>
            <a:ext cx="-1826257" cy="59338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0" y="1005840"/>
            <a:ext cx="-1920240" cy="0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241280" y="1005840"/>
            <a:ext cx="-1826257" cy="-59338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41280" y="1005840"/>
            <a:ext cx="-1553507" cy="-1128689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41280" y="1005840"/>
            <a:ext cx="-1128689" cy="-155350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41280" y="1005840"/>
            <a:ext cx="-593387" cy="-182625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241280" y="1005840"/>
            <a:ext cx="0" cy="-1920240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241280" y="1005840"/>
            <a:ext cx="593387" cy="-182625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241280" y="1005840"/>
            <a:ext cx="1128689" cy="-155350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241280" y="1005840"/>
            <a:ext cx="1553507" cy="-1128689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241280" y="1005840"/>
            <a:ext cx="1826257" cy="-593387"/>
          </a:xfrm>
          <a:prstGeom prst="line">
            <a:avLst/>
          </a:prstGeom>
          <a:noFill/>
          <a:ln w="12700">
            <a:solidFill>
              <a:srgbClr val="C79A3E">
                <a:alpha val="18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87661" y="852221"/>
            <a:ext cx="307238" cy="307238"/>
          </a:xfrm>
          <a:prstGeom prst="ellipse">
            <a:avLst/>
          </a:prstGeom>
          <a:solidFill>
            <a:srgbClr val="C79A3E"/>
          </a:solidFill>
          <a:ln/>
        </p:spPr>
      </p:sp>
      <p:sp>
        <p:nvSpPr>
          <p:cNvPr id="24" name="Shape 22"/>
          <p:cNvSpPr/>
          <p:nvPr/>
        </p:nvSpPr>
        <p:spPr>
          <a:xfrm>
            <a:off x="-548640" y="5120640"/>
            <a:ext cx="2377440" cy="2377440"/>
          </a:xfrm>
          <a:prstGeom prst="ellipse">
            <a:avLst/>
          </a:prstGeom>
          <a:ln w="1905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0080" y="6309360"/>
            <a:ext cx="1188720" cy="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0080" y="6309360"/>
            <a:ext cx="1098234" cy="45490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" y="6309360"/>
            <a:ext cx="840552" cy="840552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0080" y="6309360"/>
            <a:ext cx="454903" cy="109823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0080" y="6309360"/>
            <a:ext cx="0" cy="118872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0080" y="6309360"/>
            <a:ext cx="-454903" cy="109823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" y="6309360"/>
            <a:ext cx="-840552" cy="840552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0080" y="6309360"/>
            <a:ext cx="-1098234" cy="45490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0080" y="6309360"/>
            <a:ext cx="-1188720" cy="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" y="6309360"/>
            <a:ext cx="-1098234" cy="-45490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0080" y="6309360"/>
            <a:ext cx="-840552" cy="-840552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40080" y="6309360"/>
            <a:ext cx="-454903" cy="-109823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40080" y="6309360"/>
            <a:ext cx="0" cy="-118872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40080" y="6309360"/>
            <a:ext cx="454903" cy="-109823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40080" y="6309360"/>
            <a:ext cx="840552" cy="-840552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40080" y="6309360"/>
            <a:ext cx="1098234" cy="-45490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44982" y="6214262"/>
            <a:ext cx="190195" cy="190195"/>
          </a:xfrm>
          <a:prstGeom prst="ellipse">
            <a:avLst/>
          </a:prstGeom>
          <a:solidFill>
            <a:srgbClr val="C79A3E"/>
          </a:solidFill>
          <a:ln/>
        </p:spPr>
      </p:sp>
      <p:sp>
        <p:nvSpPr>
          <p:cNvPr id="42" name="Text 40"/>
          <p:cNvSpPr/>
          <p:nvPr/>
        </p:nvSpPr>
        <p:spPr>
          <a:xfrm>
            <a:off x="822960" y="1234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CAS INTERACTIVE SESSION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777240" y="164592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Price of Freedom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822960" y="2606040"/>
            <a:ext cx="9875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C9B9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Critical Look at India's Road to Independence</a:t>
            </a:r>
            <a:endParaRPr lang="en-US" sz="2100" dirty="0"/>
          </a:p>
        </p:txBody>
      </p:sp>
      <p:sp>
        <p:nvSpPr>
          <p:cNvPr id="45" name="Text 43"/>
          <p:cNvSpPr/>
          <p:nvPr/>
        </p:nvSpPr>
        <p:spPr>
          <a:xfrm>
            <a:off x="822960" y="34290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Grade 9 &amp; 10   </a:t>
            </a:r>
            <a:pPr indent="0" marL="0">
              <a:buNone/>
            </a:pPr>
            <a:r>
              <a:rPr lang="en-US" sz="1500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  45-Minute Interactive Class Session</a:t>
            </a:r>
            <a:endParaRPr lang="en-US" sz="1500" dirty="0"/>
          </a:p>
        </p:txBody>
      </p:sp>
      <p:sp>
        <p:nvSpPr>
          <p:cNvPr id="46" name="Shape 44"/>
          <p:cNvSpPr/>
          <p:nvPr/>
        </p:nvSpPr>
        <p:spPr>
          <a:xfrm>
            <a:off x="822960" y="4114800"/>
            <a:ext cx="7772400" cy="1051560"/>
          </a:xfrm>
          <a:prstGeom prst="roundRect">
            <a:avLst>
              <a:gd name="adj" fmla="val 8696"/>
            </a:avLst>
          </a:prstGeom>
          <a:solidFill>
            <a:srgbClr val="223458"/>
          </a:solidFill>
          <a:ln/>
        </p:spPr>
      </p:sp>
      <p:sp>
        <p:nvSpPr>
          <p:cNvPr id="47" name="Text 45"/>
          <p:cNvSpPr/>
          <p:nvPr/>
        </p:nvSpPr>
        <p:spPr>
          <a:xfrm>
            <a:off x="1051560" y="425196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4DC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“Freedom is not a date on a calendar. It is the sum of a hundred years of choices — some peaceful, some violent, all costly.”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822960" y="59893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&amp; facilitated by: [ Your Names Here ]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822960" y="63093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2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 CAS Project · August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 QUESTION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789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You Risk for a Country That Doesn't Exist Yet?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 rot="2700000">
            <a:off x="640080" y="2103120"/>
            <a:ext cx="777240" cy="77724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5" name="Image 0" descr="/home/claude/indep_project/icons/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390" y="2297430"/>
            <a:ext cx="388620" cy="3886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2148840"/>
            <a:ext cx="9601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90 seconds, alone, to jot one word on paper: what would make YOU join a freedom movement — or refuse to?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32461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6233F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25880" y="3200400"/>
            <a:ext cx="996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pairs, share your one word and your reasoning in 60 seconds each.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40080" y="40233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6233F"/>
          </a:solidFill>
          <a:ln/>
        </p:spPr>
      </p:sp>
      <p:sp>
        <p:nvSpPr>
          <p:cNvPr id="11" name="Text 8"/>
          <p:cNvSpPr/>
          <p:nvPr/>
        </p:nvSpPr>
        <p:spPr>
          <a:xfrm>
            <a:off x="640080" y="4023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325880" y="3977640"/>
            <a:ext cx="996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We'll collect 4-5 words on the board — no wrong answers, this just sets our lens for today.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40080" y="48006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6233F"/>
          </a:solidFill>
          <a:ln/>
        </p:spPr>
      </p:sp>
      <p:sp>
        <p:nvSpPr>
          <p:cNvPr id="14" name="Text 11"/>
          <p:cNvSpPr/>
          <p:nvPr/>
        </p:nvSpPr>
        <p:spPr>
          <a:xfrm>
            <a:off x="640080" y="48006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325880" y="4754880"/>
            <a:ext cx="996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this word in mind: every activity today will test whether it still holds.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548640" y="5623560"/>
            <a:ext cx="11064240" cy="594360"/>
          </a:xfrm>
          <a:prstGeom prst="roundRect">
            <a:avLst>
              <a:gd name="adj" fmla="val 15385"/>
            </a:avLst>
          </a:prstGeom>
          <a:solidFill>
            <a:srgbClr val="EAE3D2"/>
          </a:solidFill>
          <a:ln/>
        </p:spPr>
      </p:sp>
      <p:sp>
        <p:nvSpPr>
          <p:cNvPr id="17" name="Text 14"/>
          <p:cNvSpPr/>
          <p:nvPr/>
        </p:nvSpPr>
        <p:spPr>
          <a:xfrm>
            <a:off x="777240" y="5669280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note:  </a:t>
            </a:r>
            <a:pPr indent="0" marL="0">
              <a:buNone/>
            </a:pPr>
            <a:r>
              <a:rPr lang="en-US" sz="12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group is old enough to sit with discomfort — don't rush to resolve the question, let it hang.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0 of 6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MAP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Stops, One Argument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223458"/>
          </a:solidFill>
          <a:ln/>
        </p:spPr>
      </p:sp>
      <p:sp>
        <p:nvSpPr>
          <p:cNvPr id="5" name="Shape 3"/>
          <p:cNvSpPr/>
          <p:nvPr/>
        </p:nvSpPr>
        <p:spPr>
          <a:xfrm rot="2700000">
            <a:off x="804672" y="1947672"/>
            <a:ext cx="685800" cy="68580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6" name="Image 0" descr="/home/claude/indep_project/icons/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6122" y="2119122"/>
            <a:ext cx="342900" cy="3429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0" y="182880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4551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04672" y="269748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 Question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04672" y="306324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min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43400" y="16916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223458"/>
          </a:solidFill>
          <a:ln/>
        </p:spPr>
      </p:sp>
      <p:sp>
        <p:nvSpPr>
          <p:cNvPr id="11" name="Shape 8"/>
          <p:cNvSpPr/>
          <p:nvPr/>
        </p:nvSpPr>
        <p:spPr>
          <a:xfrm rot="2700000">
            <a:off x="4599432" y="1947672"/>
            <a:ext cx="685800" cy="685800"/>
          </a:xfrm>
          <a:prstGeom prst="rect">
            <a:avLst/>
          </a:prstGeom>
          <a:solidFill>
            <a:srgbClr val="C79A3E"/>
          </a:solidFill>
          <a:ln/>
        </p:spPr>
      </p:sp>
      <p:pic>
        <p:nvPicPr>
          <p:cNvPr id="12" name="Image 1" descr="/home/claude/indep_project/icons/boo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882" y="2119122"/>
            <a:ext cx="342900" cy="3429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23760" y="182880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4551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599432" y="269748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 Road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599432" y="306324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8138160" y="16916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223458"/>
          </a:solidFill>
          <a:ln/>
        </p:spPr>
      </p:sp>
      <p:sp>
        <p:nvSpPr>
          <p:cNvPr id="17" name="Shape 13"/>
          <p:cNvSpPr/>
          <p:nvPr/>
        </p:nvSpPr>
        <p:spPr>
          <a:xfrm rot="2700000">
            <a:off x="8394192" y="1947672"/>
            <a:ext cx="685800" cy="68580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18" name="Image 2" descr="/home/claude/indep_project/icons/puzz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5642" y="2119122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018520" y="182880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4551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394192" y="269748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Puzzle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8394192" y="306324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min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548640" y="361188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223458"/>
          </a:solidFill>
          <a:ln/>
        </p:spPr>
      </p:sp>
      <p:sp>
        <p:nvSpPr>
          <p:cNvPr id="23" name="Shape 18"/>
          <p:cNvSpPr/>
          <p:nvPr/>
        </p:nvSpPr>
        <p:spPr>
          <a:xfrm rot="2700000">
            <a:off x="804672" y="3867912"/>
            <a:ext cx="685800" cy="685800"/>
          </a:xfrm>
          <a:prstGeom prst="rect">
            <a:avLst/>
          </a:prstGeom>
          <a:solidFill>
            <a:srgbClr val="C79A3E"/>
          </a:solidFill>
          <a:ln/>
        </p:spPr>
      </p:sp>
      <p:pic>
        <p:nvPicPr>
          <p:cNvPr id="24" name="Image 3" descr="/home/claude/indep_project/icons/quest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122" y="4039362"/>
            <a:ext cx="342900" cy="3429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3429000" y="37490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4551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804672" y="461772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Guess Who?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804672" y="498348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min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4343400" y="361188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223458"/>
          </a:solidFill>
          <a:ln/>
        </p:spPr>
      </p:sp>
      <p:sp>
        <p:nvSpPr>
          <p:cNvPr id="29" name="Shape 23"/>
          <p:cNvSpPr/>
          <p:nvPr/>
        </p:nvSpPr>
        <p:spPr>
          <a:xfrm rot="2700000">
            <a:off x="4599432" y="3867912"/>
            <a:ext cx="685800" cy="68580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30" name="Image 4" descr="/home/claude/indep_project/icons/rou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882" y="4039362"/>
            <a:ext cx="342900" cy="34290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7223760" y="37490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4551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600" dirty="0"/>
          </a:p>
        </p:txBody>
      </p:sp>
      <p:sp>
        <p:nvSpPr>
          <p:cNvPr id="32" name="Text 25"/>
          <p:cNvSpPr/>
          <p:nvPr/>
        </p:nvSpPr>
        <p:spPr>
          <a:xfrm>
            <a:off x="4599432" y="461772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the Movement</a:t>
            </a:r>
            <a:endParaRPr lang="en-US" sz="1500" dirty="0"/>
          </a:p>
        </p:txBody>
      </p:sp>
      <p:sp>
        <p:nvSpPr>
          <p:cNvPr id="33" name="Text 26"/>
          <p:cNvSpPr/>
          <p:nvPr/>
        </p:nvSpPr>
        <p:spPr>
          <a:xfrm>
            <a:off x="4599432" y="498348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min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8138160" y="361188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223458"/>
          </a:solidFill>
          <a:ln/>
        </p:spPr>
      </p:sp>
      <p:sp>
        <p:nvSpPr>
          <p:cNvPr id="35" name="Shape 28"/>
          <p:cNvSpPr/>
          <p:nvPr/>
        </p:nvSpPr>
        <p:spPr>
          <a:xfrm rot="2700000">
            <a:off x="8394192" y="3867912"/>
            <a:ext cx="685800" cy="685800"/>
          </a:xfrm>
          <a:prstGeom prst="rect">
            <a:avLst/>
          </a:prstGeom>
          <a:solidFill>
            <a:srgbClr val="C79A3E"/>
          </a:solidFill>
          <a:ln/>
        </p:spPr>
      </p:sp>
      <p:pic>
        <p:nvPicPr>
          <p:cNvPr id="36" name="Image 5" descr="/home/claude/indep_project/icons/scal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5642" y="4039362"/>
            <a:ext cx="342900" cy="342900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1018520" y="374904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4551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600" dirty="0"/>
          </a:p>
        </p:txBody>
      </p:sp>
      <p:sp>
        <p:nvSpPr>
          <p:cNvPr id="38" name="Text 30"/>
          <p:cNvSpPr/>
          <p:nvPr/>
        </p:nvSpPr>
        <p:spPr>
          <a:xfrm>
            <a:off x="8394192" y="461772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Paths Debate</a:t>
            </a:r>
            <a:endParaRPr lang="en-US" sz="1500" dirty="0"/>
          </a:p>
        </p:txBody>
      </p:sp>
      <p:sp>
        <p:nvSpPr>
          <p:cNvPr id="39" name="Text 31"/>
          <p:cNvSpPr/>
          <p:nvPr/>
        </p:nvSpPr>
        <p:spPr>
          <a:xfrm>
            <a:off x="8394192" y="498348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min</a:t>
            </a:r>
            <a:endParaRPr lang="en-US" sz="1150" dirty="0"/>
          </a:p>
        </p:txBody>
      </p:sp>
      <p:sp>
        <p:nvSpPr>
          <p:cNvPr id="40" name="Text 32"/>
          <p:cNvSpPr/>
          <p:nvPr/>
        </p:nvSpPr>
        <p:spPr>
          <a:xfrm>
            <a:off x="548640" y="5989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a closing discussion and reflection — 45 minutes, building toward one question: what did freedom actually cost?</a:t>
            </a:r>
            <a:endParaRPr lang="en-US" sz="1200" dirty="0"/>
          </a:p>
        </p:txBody>
      </p:sp>
      <p:sp>
        <p:nvSpPr>
          <p:cNvPr id="41" name="Text 3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Map</a:t>
            </a:r>
            <a:endParaRPr lang="en-US" sz="1000" dirty="0"/>
          </a:p>
        </p:txBody>
      </p:sp>
      <p:sp>
        <p:nvSpPr>
          <p:cNvPr id="42" name="Text 34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1 OF 6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Long Road to August 15th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Independence wasn't one movement — it was ninety years of very different strategies converging on one outcome.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6118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2700000">
            <a:off x="1965960" y="2423160"/>
            <a:ext cx="777240" cy="77724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7" name="Image 0" descr="/home/claude/indep_project/icons/handshak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0270" y="261747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3520440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Constitutional Pressure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22960" y="4114800"/>
            <a:ext cx="30632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A4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Petitions, the Indian National Congress (1885), and elected representation — working within, and against, British institutions.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43400" y="2148840"/>
            <a:ext cx="36118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</p:spPr>
      </p:sp>
      <p:sp>
        <p:nvSpPr>
          <p:cNvPr id="11" name="Shape 8"/>
          <p:cNvSpPr/>
          <p:nvPr/>
        </p:nvSpPr>
        <p:spPr>
          <a:xfrm rot="2700000">
            <a:off x="5760720" y="2423160"/>
            <a:ext cx="777240" cy="777240"/>
          </a:xfrm>
          <a:prstGeom prst="rect">
            <a:avLst/>
          </a:prstGeom>
          <a:solidFill>
            <a:srgbClr val="C79A3E"/>
          </a:solidFill>
          <a:ln/>
        </p:spPr>
      </p:sp>
      <p:pic>
        <p:nvPicPr>
          <p:cNvPr id="12" name="Image 1" descr="/home/claude/indep_project/icons/walk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030" y="2617470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72000" y="3520440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Non-Violent Resistance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4617720" y="4114800"/>
            <a:ext cx="30632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A4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Gandhi's Satyagraha — Champaran, the Salt March, Quit India — turned ordinary citizens into a political force the British could not simply arrest away.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138160" y="2148840"/>
            <a:ext cx="36118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</p:spPr>
      </p:sp>
      <p:sp>
        <p:nvSpPr>
          <p:cNvPr id="16" name="Shape 12"/>
          <p:cNvSpPr/>
          <p:nvPr/>
        </p:nvSpPr>
        <p:spPr>
          <a:xfrm rot="2700000">
            <a:off x="9555480" y="2423160"/>
            <a:ext cx="777240" cy="77724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17" name="Image 2" descr="/home/claude/indep_project/icons/sword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790" y="2617470"/>
            <a:ext cx="388620" cy="3886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66760" y="3520440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Armed &amp; Revolutionary Action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8412480" y="4114800"/>
            <a:ext cx="30632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A4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Revolt of 1857 to Bhagat Singh's generation to Subhas Chandra Bose's INA — a persistent argument that force, not petition, would win freedom.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548640" y="55778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activities trace all three threads — notice which one each historical figure belonged to.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1 of 6</a:t>
            </a:r>
            <a:endParaRPr lang="en-US" sz="1000" dirty="0"/>
          </a:p>
        </p:txBody>
      </p:sp>
      <p:sp>
        <p:nvSpPr>
          <p:cNvPr id="22" name="Text 17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2 OF 6 · ACTIVITY</a:t>
            </a:r>
            <a:endParaRPr lang="en-US" sz="1250" dirty="0"/>
          </a:p>
        </p:txBody>
      </p:sp>
      <p:sp>
        <p:nvSpPr>
          <p:cNvPr id="3" name="Shape 1"/>
          <p:cNvSpPr/>
          <p:nvPr/>
        </p:nvSpPr>
        <p:spPr>
          <a:xfrm rot="2700000">
            <a:off x="548640" y="777240"/>
            <a:ext cx="777240" cy="777240"/>
          </a:xfrm>
          <a:prstGeom prst="rect">
            <a:avLst/>
          </a:prstGeom>
          <a:solidFill>
            <a:srgbClr val="16233F"/>
          </a:solidFill>
          <a:ln/>
        </p:spPr>
      </p:sp>
      <p:pic>
        <p:nvPicPr>
          <p:cNvPr id="4" name="Image 0" descr="/home/claude/indep_project/icons/puzz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971550"/>
            <a:ext cx="388620" cy="3886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8229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Timeline Puzzle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554480" y="132588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matters — and so does cause and effect.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9C4A24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1920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188720" y="1874520"/>
            <a:ext cx="6400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of 4-5 receive a shuffled set of 10 event cards — more, and more nuanced, than the junior version.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26974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C79A3E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2697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188720" y="2651760"/>
            <a:ext cx="6400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6 minutes, arrange the cards chronologically AND be ready to name one cause-effect link between two adjacent cards.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48640" y="34747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9C4A24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3474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188720" y="3429000"/>
            <a:ext cx="6400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time is up, freeze. Each team reads their order and their one cause-effect link.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C79A3E"/>
          </a:solidFill>
          <a:ln/>
        </p:spPr>
      </p:sp>
      <p:sp>
        <p:nvSpPr>
          <p:cNvPr id="17" name="Text 14"/>
          <p:cNvSpPr/>
          <p:nvPr/>
        </p:nvSpPr>
        <p:spPr>
          <a:xfrm>
            <a:off x="548640" y="4251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88720" y="4206240"/>
            <a:ext cx="6400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1 point per correctly placed card, plus 1 bonus point for a genuinely defensible cause-effect claim.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8138160" y="1920240"/>
            <a:ext cx="3520440" cy="40233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/>
        </p:spPr>
      </p:sp>
      <p:sp>
        <p:nvSpPr>
          <p:cNvPr id="20" name="Text 17"/>
          <p:cNvSpPr/>
          <p:nvPr/>
        </p:nvSpPr>
        <p:spPr>
          <a:xfrm>
            <a:off x="8366760" y="210312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YOU'LL NEED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412480" y="2633472"/>
            <a:ext cx="91440" cy="91440"/>
          </a:xfrm>
          <a:prstGeom prst="ellipse">
            <a:avLst/>
          </a:prstGeom>
          <a:solidFill>
            <a:srgbClr val="16233F"/>
          </a:solidFill>
          <a:ln/>
        </p:spPr>
      </p:sp>
      <p:sp>
        <p:nvSpPr>
          <p:cNvPr id="22" name="Text 19"/>
          <p:cNvSpPr/>
          <p:nvPr/>
        </p:nvSpPr>
        <p:spPr>
          <a:xfrm>
            <a:off x="8641080" y="2487168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shuffled event cards per team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412480" y="3136392"/>
            <a:ext cx="91440" cy="91440"/>
          </a:xfrm>
          <a:prstGeom prst="ellipse">
            <a:avLst/>
          </a:prstGeom>
          <a:solidFill>
            <a:srgbClr val="16233F"/>
          </a:solidFill>
          <a:ln/>
        </p:spPr>
      </p:sp>
      <p:sp>
        <p:nvSpPr>
          <p:cNvPr id="24" name="Text 21"/>
          <p:cNvSpPr/>
          <p:nvPr/>
        </p:nvSpPr>
        <p:spPr>
          <a:xfrm>
            <a:off x="8641080" y="2990088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 table or floor space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8412480" y="3639312"/>
            <a:ext cx="91440" cy="91440"/>
          </a:xfrm>
          <a:prstGeom prst="ellipse">
            <a:avLst/>
          </a:prstGeom>
          <a:solidFill>
            <a:srgbClr val="16233F"/>
          </a:solidFill>
          <a:ln/>
        </p:spPr>
      </p:sp>
      <p:sp>
        <p:nvSpPr>
          <p:cNvPr id="26" name="Text 23"/>
          <p:cNvSpPr/>
          <p:nvPr/>
        </p:nvSpPr>
        <p:spPr>
          <a:xfrm>
            <a:off x="8641080" y="3493008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stopwatch / phone timer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8412480" y="4142232"/>
            <a:ext cx="91440" cy="91440"/>
          </a:xfrm>
          <a:prstGeom prst="ellipse">
            <a:avLst/>
          </a:prstGeom>
          <a:solidFill>
            <a:srgbClr val="16233F"/>
          </a:solidFill>
          <a:ln/>
        </p:spPr>
      </p:sp>
      <p:sp>
        <p:nvSpPr>
          <p:cNvPr id="28" name="Text 25"/>
          <p:cNvSpPr/>
          <p:nvPr/>
        </p:nvSpPr>
        <p:spPr>
          <a:xfrm>
            <a:off x="8641080" y="3995928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Printed answer key for the reveal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8366760" y="484632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card text is in the CAS Planning Document, Appendix A.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2 of 6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Ninety Years, Ten Turning Points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73736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1857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85800" y="2377440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Revolt of 1857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761488" y="1600200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8" name="Text 6"/>
          <p:cNvSpPr/>
          <p:nvPr/>
        </p:nvSpPr>
        <p:spPr>
          <a:xfrm>
            <a:off x="2898648" y="173736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1885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898648" y="2377440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 Founded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974336" y="1600200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11" name="Text 9"/>
          <p:cNvSpPr/>
          <p:nvPr/>
        </p:nvSpPr>
        <p:spPr>
          <a:xfrm>
            <a:off x="5111496" y="173736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1917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111496" y="2377440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Champaran Satyagraha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187184" y="1600200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14" name="Text 12"/>
          <p:cNvSpPr/>
          <p:nvPr/>
        </p:nvSpPr>
        <p:spPr>
          <a:xfrm>
            <a:off x="7324344" y="173736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1919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324344" y="2377440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Jallianwala Bagh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400032" y="1600200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17" name="Text 15"/>
          <p:cNvSpPr/>
          <p:nvPr/>
        </p:nvSpPr>
        <p:spPr>
          <a:xfrm>
            <a:off x="9537192" y="173736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1920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537192" y="2377440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Non-Cooperation Movement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3502152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" y="3639312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1930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85800" y="4279392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Salt March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761488" y="3502152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23" name="Text 21"/>
          <p:cNvSpPr/>
          <p:nvPr/>
        </p:nvSpPr>
        <p:spPr>
          <a:xfrm>
            <a:off x="2898648" y="3639312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1931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2898648" y="4279392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Bhagat Singh Executed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974336" y="3502152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26" name="Text 24"/>
          <p:cNvSpPr/>
          <p:nvPr/>
        </p:nvSpPr>
        <p:spPr>
          <a:xfrm>
            <a:off x="5111496" y="3639312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1942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111496" y="4279392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Quit India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7187184" y="3502152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29" name="Text 27"/>
          <p:cNvSpPr/>
          <p:nvPr/>
        </p:nvSpPr>
        <p:spPr>
          <a:xfrm>
            <a:off x="7324344" y="3639312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1943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324344" y="4279392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 Under Bose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9400032" y="3502152"/>
            <a:ext cx="2084832" cy="1737360"/>
          </a:xfrm>
          <a:prstGeom prst="roundRect">
            <a:avLst>
              <a:gd name="adj" fmla="val 4211"/>
            </a:avLst>
          </a:prstGeom>
          <a:solidFill>
            <a:srgbClr val="223458"/>
          </a:solidFill>
          <a:ln/>
        </p:spPr>
      </p:sp>
      <p:sp>
        <p:nvSpPr>
          <p:cNvPr id="32" name="Text 30"/>
          <p:cNvSpPr/>
          <p:nvPr/>
        </p:nvSpPr>
        <p:spPr>
          <a:xfrm>
            <a:off x="9537192" y="3639312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1947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9537192" y="4279392"/>
            <a:ext cx="18105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Independence Day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548640" y="56235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1920's Non-Cooperation Movement was the first time Gandhi called on all of India — students, lawyers, workers — to withdraw cooperation from British institutions at once.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2 of 6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3 OF 6 · ACTIVITY</a:t>
            </a:r>
            <a:endParaRPr lang="en-US" sz="1250" dirty="0"/>
          </a:p>
        </p:txBody>
      </p:sp>
      <p:sp>
        <p:nvSpPr>
          <p:cNvPr id="3" name="Shape 1"/>
          <p:cNvSpPr/>
          <p:nvPr/>
        </p:nvSpPr>
        <p:spPr>
          <a:xfrm rot="2700000">
            <a:off x="548640" y="777240"/>
            <a:ext cx="777240" cy="777240"/>
          </a:xfrm>
          <a:prstGeom prst="rect">
            <a:avLst/>
          </a:prstGeom>
          <a:solidFill>
            <a:srgbClr val="16233F"/>
          </a:solidFill>
          <a:ln/>
        </p:spPr>
      </p:sp>
      <p:pic>
        <p:nvPicPr>
          <p:cNvPr id="4" name="Image 0" descr="/home/claude/indep_project/icons/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971550"/>
            <a:ext cx="388620" cy="3886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8229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Freedom Fighter: Guess Who?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554480" y="13258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round rewards knowing philosophy, not just names.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6233F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1920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188720" y="187452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in your timeline teams. Clues are read one at a time — several describe a figure's beliefs before their actions.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48640" y="26974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6233F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2697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188720" y="265176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Buzz in after any clue. Clue 1 = 3 points, Clue 2 = 2 points, Clue 3 = 1 point.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48640" y="34747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6233F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3474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188720" y="342900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wrong guess eliminates that team for the round; the turn passes.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6233F"/>
          </a:solidFill>
          <a:ln/>
        </p:spPr>
      </p:sp>
      <p:sp>
        <p:nvSpPr>
          <p:cNvPr id="17" name="Text 14"/>
          <p:cNvSpPr/>
          <p:nvPr/>
        </p:nvSpPr>
        <p:spPr>
          <a:xfrm>
            <a:off x="548640" y="4251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88720" y="420624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at least two lesser-known figures — part of the point is realising how many stories we don't usually hear.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3 of 6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ROUNDS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Rounds to Try First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more figures — including two lesser-known revolutionaries — are in Appendix B of the planning document.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394960" cy="397764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2700000">
            <a:off x="822960" y="2148840"/>
            <a:ext cx="594360" cy="594360"/>
          </a:xfrm>
          <a:prstGeom prst="rect">
            <a:avLst/>
          </a:prstGeom>
          <a:solidFill>
            <a:srgbClr val="16233F"/>
          </a:solidFill>
          <a:ln/>
        </p:spPr>
      </p:sp>
      <p:pic>
        <p:nvPicPr>
          <p:cNvPr id="7" name="Image 0" descr="/home/claude/indep_project/icons/sca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297430"/>
            <a:ext cx="297180" cy="2971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00200" y="216712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1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926080"/>
            <a:ext cx="960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Clue 1:  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691640" y="2926080"/>
            <a:ext cx="3977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believed the constitution, not the streets, was the surest path to justice.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22960" y="3703320"/>
            <a:ext cx="960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Clue 2:  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691640" y="3703320"/>
            <a:ext cx="3977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chaired the drafting committee for independent India's founding legal document.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22960" y="4480560"/>
            <a:ext cx="960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Clue 3:  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691640" y="4480560"/>
            <a:ext cx="3977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remembered as the chief architect of the Indian Constitution.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22960" y="5276088"/>
            <a:ext cx="4846320" cy="0"/>
          </a:xfrm>
          <a:prstGeom prst="line">
            <a:avLst/>
          </a:prstGeom>
          <a:noFill/>
          <a:ln w="12700">
            <a:solidFill>
              <a:srgbClr val="D8D0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2960" y="536752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Answer:  </a:t>
            </a:r>
            <a:pPr indent="0" marL="0">
              <a:buNone/>
            </a:pPr>
            <a:r>
              <a:rPr lang="en-US" sz="1300" i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B. R. Ambedkar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263640" y="1874520"/>
            <a:ext cx="5394960" cy="397764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 rot="2700000">
            <a:off x="6537960" y="2148840"/>
            <a:ext cx="594360" cy="59436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19" name="Image 1" descr="/home/claude/indep_project/icons/f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550" y="2297430"/>
            <a:ext cx="297180" cy="29718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315200" y="216712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2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6537960" y="2926080"/>
            <a:ext cx="960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Clue 1:  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7406640" y="2926080"/>
            <a:ext cx="3977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broke a British law by making salt myself, openly, in front of the world's press.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6537960" y="3703320"/>
            <a:ext cx="960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Clue 2:  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7406640" y="3703320"/>
            <a:ext cx="3977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method turned a 240-mile walk into a global media event.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6537960" y="4480560"/>
            <a:ext cx="960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Clue 3:  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7406640" y="4480560"/>
            <a:ext cx="3977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called for total non-cooperation, and later, “Do or Die.”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6537960" y="5276088"/>
            <a:ext cx="4846320" cy="0"/>
          </a:xfrm>
          <a:prstGeom prst="line">
            <a:avLst/>
          </a:prstGeom>
          <a:noFill/>
          <a:ln w="12700">
            <a:solidFill>
              <a:srgbClr val="D8D0BC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6537960" y="536752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Answer:  </a:t>
            </a:r>
            <a:pPr indent="0" marL="0">
              <a:buNone/>
            </a:pPr>
            <a:r>
              <a:rPr lang="en-US" sz="1300" i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Mahatma Gandhi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3 of 6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4 OF 6 · ACTIVITY</a:t>
            </a:r>
            <a:endParaRPr lang="en-US" sz="1250" dirty="0"/>
          </a:p>
        </p:txBody>
      </p:sp>
      <p:sp>
        <p:nvSpPr>
          <p:cNvPr id="3" name="Shape 1"/>
          <p:cNvSpPr/>
          <p:nvPr/>
        </p:nvSpPr>
        <p:spPr>
          <a:xfrm rot="2700000">
            <a:off x="548640" y="777240"/>
            <a:ext cx="777240" cy="77724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4" name="Image 0" descr="/home/claude/indep_project/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971550"/>
            <a:ext cx="388620" cy="3886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8229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Mapping the Movement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554480" y="13258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C9B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wasn't won in one place — or by one kind of person.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9C4A24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1920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188720" y="187452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blank outline map of India is posted at the front of the room.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48640" y="27432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C79A3E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2743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188720" y="269748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team takes their timeline cards and locates the matching place from the reference list (next slide).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48640" y="35661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9C4A24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35661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188720" y="352044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representative pins each card to the map, briefly stating why that region mattered to that movement.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548640" y="43891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C79A3E"/>
          </a:solidFill>
          <a:ln/>
        </p:spPr>
      </p:sp>
      <p:sp>
        <p:nvSpPr>
          <p:cNvPr id="17" name="Text 14"/>
          <p:cNvSpPr/>
          <p:nvPr/>
        </p:nvSpPr>
        <p:spPr>
          <a:xfrm>
            <a:off x="548640" y="4389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88720" y="434340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class, trace the full trail and discuss: which regions and communities are missing from this map — and why might that be?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4 of 6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REFERENCE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 Places That Shaped a Movement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5" name="Image 0" descr="/home/claude/indep_project/icons/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783080"/>
            <a:ext cx="384048" cy="3840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162763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Jhansi, Uttar Pradesh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1143000" y="199339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Rani Lakshmibai's fort — 1857 revolt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251960" y="1554480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9" name="Image 1" descr="/home/claude/indep_project/icons/p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384048" cy="38404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846320" y="162763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Champaran, Bihar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4846320" y="199339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Gandhi's first Satyagraha — 1917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7955280" y="1554480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13" name="Image 2" descr="/home/claude/indep_project/icons/pi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783080"/>
            <a:ext cx="384048" cy="38404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549640" y="162763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Amritsar, Punjab</a:t>
            </a:r>
            <a:endParaRPr lang="en-US" sz="1150" dirty="0"/>
          </a:p>
        </p:txBody>
      </p:sp>
      <p:sp>
        <p:nvSpPr>
          <p:cNvPr id="15" name="Text 10"/>
          <p:cNvSpPr/>
          <p:nvPr/>
        </p:nvSpPr>
        <p:spPr>
          <a:xfrm>
            <a:off x="8549640" y="1993392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Jallianwala Bagh — 1919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548640" y="2633472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17" name="Image 3" descr="/home/claude/indep_project/icons/pi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862072"/>
            <a:ext cx="384048" cy="38404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43000" y="2706624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Sabarmati → Dandi, Gujarat</a:t>
            </a:r>
            <a:endParaRPr lang="en-US" sz="1150" dirty="0"/>
          </a:p>
        </p:txBody>
      </p:sp>
      <p:sp>
        <p:nvSpPr>
          <p:cNvPr id="19" name="Text 13"/>
          <p:cNvSpPr/>
          <p:nvPr/>
        </p:nvSpPr>
        <p:spPr>
          <a:xfrm>
            <a:off x="1143000" y="3072384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of the Salt March — 1930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4251960" y="2633472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21" name="Image 4" descr="/home/claude/indep_project/icons/pi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0" y="2862072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846320" y="2706624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Bombay (Mumbai)</a:t>
            </a:r>
            <a:endParaRPr lang="en-US" sz="1150" dirty="0"/>
          </a:p>
        </p:txBody>
      </p:sp>
      <p:sp>
        <p:nvSpPr>
          <p:cNvPr id="23" name="Text 16"/>
          <p:cNvSpPr/>
          <p:nvPr/>
        </p:nvSpPr>
        <p:spPr>
          <a:xfrm>
            <a:off x="4846320" y="3072384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Quit India launched — 1942</a:t>
            </a:r>
            <a:endParaRPr lang="en-US" sz="1000" dirty="0"/>
          </a:p>
        </p:txBody>
      </p:sp>
      <p:sp>
        <p:nvSpPr>
          <p:cNvPr id="24" name="Shape 17"/>
          <p:cNvSpPr/>
          <p:nvPr/>
        </p:nvSpPr>
        <p:spPr>
          <a:xfrm>
            <a:off x="7955280" y="2633472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25" name="Image 5" descr="/home/claude/indep_project/icons/pi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440" y="2862072"/>
            <a:ext cx="384048" cy="38404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549640" y="2706624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Kolkata, West Bengal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8549640" y="3072384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Netaji Subhas Chandra Bose's home city</a:t>
            </a:r>
            <a:endParaRPr lang="en-US" sz="1000" dirty="0"/>
          </a:p>
        </p:txBody>
      </p:sp>
      <p:sp>
        <p:nvSpPr>
          <p:cNvPr id="28" name="Shape 20"/>
          <p:cNvSpPr/>
          <p:nvPr/>
        </p:nvSpPr>
        <p:spPr>
          <a:xfrm>
            <a:off x="548640" y="3712464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29" name="Image 6" descr="/home/claude/indep_project/icons/pi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3941064"/>
            <a:ext cx="384048" cy="384048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143000" y="3785616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Blair, Andaman Islands</a:t>
            </a:r>
            <a:endParaRPr lang="en-US" sz="1150" dirty="0"/>
          </a:p>
        </p:txBody>
      </p:sp>
      <p:sp>
        <p:nvSpPr>
          <p:cNvPr id="31" name="Text 22"/>
          <p:cNvSpPr/>
          <p:nvPr/>
        </p:nvSpPr>
        <p:spPr>
          <a:xfrm>
            <a:off x="1143000" y="4151376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Cellular Jail — held political prisoners</a:t>
            </a:r>
            <a:endParaRPr lang="en-US" sz="1000" dirty="0"/>
          </a:p>
        </p:txBody>
      </p:sp>
      <p:sp>
        <p:nvSpPr>
          <p:cNvPr id="32" name="Shape 23"/>
          <p:cNvSpPr/>
          <p:nvPr/>
        </p:nvSpPr>
        <p:spPr>
          <a:xfrm>
            <a:off x="4251960" y="3712464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33" name="Image 7" descr="/home/claude/indep_project/icons/pi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120" y="3941064"/>
            <a:ext cx="384048" cy="384048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4846320" y="3785616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Allahabad, Uttar Pradesh</a:t>
            </a:r>
            <a:endParaRPr lang="en-US" sz="1150" dirty="0"/>
          </a:p>
        </p:txBody>
      </p:sp>
      <p:sp>
        <p:nvSpPr>
          <p:cNvPr id="35" name="Text 25"/>
          <p:cNvSpPr/>
          <p:nvPr/>
        </p:nvSpPr>
        <p:spPr>
          <a:xfrm>
            <a:off x="4846320" y="4151376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Chandrashekhar Azad's last stand, 1931</a:t>
            </a:r>
            <a:endParaRPr lang="en-US" sz="1000" dirty="0"/>
          </a:p>
        </p:txBody>
      </p:sp>
      <p:sp>
        <p:nvSpPr>
          <p:cNvPr id="36" name="Shape 26"/>
          <p:cNvSpPr/>
          <p:nvPr/>
        </p:nvSpPr>
        <p:spPr>
          <a:xfrm>
            <a:off x="7955280" y="3712464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37" name="Image 8" descr="/home/claude/indep_project/icons/pin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2440" y="3941064"/>
            <a:ext cx="384048" cy="384048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8549640" y="3785616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Rampa region, Andhra hills</a:t>
            </a:r>
            <a:endParaRPr lang="en-US" sz="1150" dirty="0"/>
          </a:p>
        </p:txBody>
      </p:sp>
      <p:sp>
        <p:nvSpPr>
          <p:cNvPr id="39" name="Text 28"/>
          <p:cNvSpPr/>
          <p:nvPr/>
        </p:nvSpPr>
        <p:spPr>
          <a:xfrm>
            <a:off x="8549640" y="4151376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Alluri Sitarama Raju's tribal-led uprising</a:t>
            </a:r>
            <a:endParaRPr lang="en-US" sz="1000" dirty="0"/>
          </a:p>
        </p:txBody>
      </p:sp>
      <p:sp>
        <p:nvSpPr>
          <p:cNvPr id="40" name="Shape 29"/>
          <p:cNvSpPr/>
          <p:nvPr/>
        </p:nvSpPr>
        <p:spPr>
          <a:xfrm>
            <a:off x="548640" y="4791456"/>
            <a:ext cx="35204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/>
        </p:spPr>
      </p:sp>
      <p:pic>
        <p:nvPicPr>
          <p:cNvPr id="41" name="Image 9" descr="/home/claude/indep_project/icons/pin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5020056"/>
            <a:ext cx="384048" cy="384048"/>
          </a:xfrm>
          <a:prstGeom prst="rect">
            <a:avLst/>
          </a:prstGeom>
        </p:spPr>
      </p:pic>
      <p:sp>
        <p:nvSpPr>
          <p:cNvPr id="42" name="Text 30"/>
          <p:cNvSpPr/>
          <p:nvPr/>
        </p:nvSpPr>
        <p:spPr>
          <a:xfrm>
            <a:off x="1143000" y="4864608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Delhi</a:t>
            </a:r>
            <a:endParaRPr lang="en-US" sz="1150" dirty="0"/>
          </a:p>
        </p:txBody>
      </p:sp>
      <p:sp>
        <p:nvSpPr>
          <p:cNvPr id="43" name="Text 31"/>
          <p:cNvSpPr/>
          <p:nvPr/>
        </p:nvSpPr>
        <p:spPr>
          <a:xfrm>
            <a:off x="1143000" y="5230368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61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Fort — site of the annual flag hoisting</a:t>
            </a:r>
            <a:endParaRPr lang="en-US" sz="1000" dirty="0"/>
          </a:p>
        </p:txBody>
      </p:sp>
      <p:sp>
        <p:nvSpPr>
          <p:cNvPr id="44" name="Text 3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4 of 6</a:t>
            </a:r>
            <a:endParaRPr lang="en-US" sz="1000" dirty="0"/>
          </a:p>
        </p:txBody>
      </p:sp>
      <p:sp>
        <p:nvSpPr>
          <p:cNvPr id="45" name="Text 33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5 OF 6 · ACTIVITY</a:t>
            </a:r>
            <a:endParaRPr lang="en-US" sz="1250" dirty="0"/>
          </a:p>
        </p:txBody>
      </p:sp>
      <p:sp>
        <p:nvSpPr>
          <p:cNvPr id="3" name="Shape 1"/>
          <p:cNvSpPr/>
          <p:nvPr/>
        </p:nvSpPr>
        <p:spPr>
          <a:xfrm rot="2700000">
            <a:off x="548640" y="777240"/>
            <a:ext cx="777240" cy="777240"/>
          </a:xfrm>
          <a:prstGeom prst="rect">
            <a:avLst/>
          </a:prstGeom>
          <a:solidFill>
            <a:srgbClr val="16233F"/>
          </a:solidFill>
          <a:ln/>
        </p:spPr>
      </p:sp>
      <p:pic>
        <p:nvPicPr>
          <p:cNvPr id="4" name="Image 0" descr="/home/claude/indep_project/icons/sca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971550"/>
            <a:ext cx="388620" cy="3886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8229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Paths to Freedom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554480" y="1325880"/>
            <a:ext cx="9418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structured, respectful role-play debate — not a real disagreement.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9C4A24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1920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188720" y="187452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the class into two panels: Team Gandhi (non-violent resistance) and Team Bose (armed liberation via the INA).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26974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C79A3E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2697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188720" y="265176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panel has 3 minutes to prepare their strongest, most historically grounded argument for why their path was more likely to win freedom.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48640" y="34747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9C4A24"/>
          </a:solidFill>
          <a:ln/>
        </p:spPr>
      </p:sp>
      <p:sp>
        <p:nvSpPr>
          <p:cNvPr id="14" name="Text 11"/>
          <p:cNvSpPr/>
          <p:nvPr/>
        </p:nvSpPr>
        <p:spPr>
          <a:xfrm>
            <a:off x="548640" y="3474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188720" y="342900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moderator gives each panel 90 seconds to present, then 60 seconds of rebuttal.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42519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C79A3E"/>
          </a:solidFill>
          <a:ln/>
        </p:spPr>
      </p:sp>
      <p:sp>
        <p:nvSpPr>
          <p:cNvPr id="17" name="Text 14"/>
          <p:cNvSpPr/>
          <p:nvPr/>
        </p:nvSpPr>
        <p:spPr>
          <a:xfrm>
            <a:off x="548640" y="4251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88720" y="420624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 votes — not on who was “right,” but on who made the more historically convincing case today.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548640" y="5394960"/>
            <a:ext cx="11064240" cy="777240"/>
          </a:xfrm>
          <a:prstGeom prst="roundRect">
            <a:avLst>
              <a:gd name="adj" fmla="val 11765"/>
            </a:avLst>
          </a:prstGeom>
          <a:solidFill>
            <a:srgbClr val="EAE3D2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440680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rule:  </a:t>
            </a:r>
            <a:pPr indent="0" marL="0">
              <a:buNone/>
            </a:pPr>
            <a:r>
              <a:rPr lang="en-US" sz="125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leaders wanted the same outcome and both risked everything for it. This is a debate about strategy, not virtue — keep it that way.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5 of 6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914400"/>
            <a:ext cx="3108960" cy="3108960"/>
          </a:xfrm>
          <a:prstGeom prst="ellipse">
            <a:avLst/>
          </a:prstGeom>
          <a:ln w="1905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47120" y="640080"/>
            <a:ext cx="1554480" cy="0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247120" y="640080"/>
            <a:ext cx="1460733" cy="531663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47120" y="640080"/>
            <a:ext cx="1190801" cy="999200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247120" y="640080"/>
            <a:ext cx="777240" cy="1346219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47120" y="640080"/>
            <a:ext cx="269933" cy="1530864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47120" y="640080"/>
            <a:ext cx="-269933" cy="1530864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247120" y="640080"/>
            <a:ext cx="-777240" cy="1346219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247120" y="640080"/>
            <a:ext cx="-1190801" cy="999200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247120" y="640080"/>
            <a:ext cx="-1460733" cy="531663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247120" y="640080"/>
            <a:ext cx="-1554480" cy="0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47120" y="640080"/>
            <a:ext cx="-1460733" cy="-531663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247120" y="640080"/>
            <a:ext cx="-1190801" cy="-999200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0" y="640080"/>
            <a:ext cx="-777240" cy="-1346219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247120" y="640080"/>
            <a:ext cx="-269933" cy="-1530864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247120" y="640080"/>
            <a:ext cx="269933" cy="-1530864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247120" y="640080"/>
            <a:ext cx="777240" cy="-1346219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47120" y="640080"/>
            <a:ext cx="1190801" cy="-999200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247120" y="640080"/>
            <a:ext cx="1460733" cy="-531663"/>
          </a:xfrm>
          <a:prstGeom prst="line">
            <a:avLst/>
          </a:prstGeom>
          <a:noFill/>
          <a:ln w="12700">
            <a:solidFill>
              <a:srgbClr val="C79A3E">
                <a:alpha val="1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122762" y="515722"/>
            <a:ext cx="248717" cy="248717"/>
          </a:xfrm>
          <a:prstGeom prst="ellipse">
            <a:avLst/>
          </a:prstGeom>
          <a:solidFill>
            <a:srgbClr val="C79A3E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C79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6 OF 6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 rot="2700000">
            <a:off x="548640" y="777240"/>
            <a:ext cx="777240" cy="777240"/>
          </a:xfrm>
          <a:prstGeom prst="rect">
            <a:avLst/>
          </a:prstGeom>
          <a:solidFill>
            <a:srgbClr val="9C4A24"/>
          </a:solidFill>
          <a:ln/>
        </p:spPr>
      </p:sp>
      <p:pic>
        <p:nvPicPr>
          <p:cNvPr id="24" name="Image 0" descr="/home/claude/indep_project/icons/comme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971550"/>
            <a:ext cx="388620" cy="388620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554480" y="8229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 Reflection</a:t>
            </a:r>
            <a:endParaRPr lang="en-US" sz="2800" dirty="0"/>
          </a:p>
        </p:txBody>
      </p:sp>
      <p:sp>
        <p:nvSpPr>
          <p:cNvPr id="26" name="Text 23"/>
          <p:cNvSpPr/>
          <p:nvPr/>
        </p:nvSpPr>
        <p:spPr>
          <a:xfrm>
            <a:off x="1554480" y="13258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C9B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 in a circle. Return to the one word you wrote at the start.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 rot="2700000">
            <a:off x="640080" y="2286000"/>
            <a:ext cx="502920" cy="502920"/>
          </a:xfrm>
          <a:prstGeom prst="rect">
            <a:avLst/>
          </a:prstGeom>
          <a:solidFill>
            <a:srgbClr val="C79A3E"/>
          </a:solidFill>
          <a:ln/>
        </p:spPr>
      </p:sp>
      <p:pic>
        <p:nvPicPr>
          <p:cNvPr id="28" name="Image 1" descr="/home/claude/indep_project/icons/st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10" y="2411730"/>
            <a:ext cx="251460" cy="251460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1417320" y="2258568"/>
            <a:ext cx="9784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your opening word still hold, after today's activities? What changed it, if anything?</a:t>
            </a:r>
            <a:endParaRPr lang="en-US" sz="1500" dirty="0"/>
          </a:p>
        </p:txBody>
      </p:sp>
      <p:sp>
        <p:nvSpPr>
          <p:cNvPr id="30" name="Shape 26"/>
          <p:cNvSpPr/>
          <p:nvPr/>
        </p:nvSpPr>
        <p:spPr>
          <a:xfrm rot="2700000">
            <a:off x="640080" y="3154680"/>
            <a:ext cx="502920" cy="502920"/>
          </a:xfrm>
          <a:prstGeom prst="rect">
            <a:avLst/>
          </a:prstGeom>
          <a:solidFill>
            <a:srgbClr val="C79A3E"/>
          </a:solidFill>
          <a:ln/>
        </p:spPr>
      </p:sp>
      <p:pic>
        <p:nvPicPr>
          <p:cNvPr id="31" name="Image 2" descr="/home/claude/indep_project/icons/sta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3280410"/>
            <a:ext cx="251460" cy="251460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1417320" y="3127248"/>
            <a:ext cx="9784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method of resistance — constitutional, non-violent, or armed — do you personally find most compelling, and why?</a:t>
            </a:r>
            <a:endParaRPr lang="en-US" sz="1500" dirty="0"/>
          </a:p>
        </p:txBody>
      </p:sp>
      <p:sp>
        <p:nvSpPr>
          <p:cNvPr id="33" name="Shape 28"/>
          <p:cNvSpPr/>
          <p:nvPr/>
        </p:nvSpPr>
        <p:spPr>
          <a:xfrm rot="2700000">
            <a:off x="640080" y="4023360"/>
            <a:ext cx="502920" cy="502920"/>
          </a:xfrm>
          <a:prstGeom prst="rect">
            <a:avLst/>
          </a:prstGeom>
          <a:solidFill>
            <a:srgbClr val="C79A3E"/>
          </a:solidFill>
          <a:ln/>
        </p:spPr>
      </p:sp>
      <p:pic>
        <p:nvPicPr>
          <p:cNvPr id="34" name="Image 3" descr="/home/claude/indep_project/icons/sta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10" y="4149090"/>
            <a:ext cx="251460" cy="25146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1417320" y="3995928"/>
            <a:ext cx="9784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does “freedom” mean today, beyond the absence of colonial rule?</a:t>
            </a:r>
            <a:endParaRPr lang="en-US" sz="1500" dirty="0"/>
          </a:p>
        </p:txBody>
      </p:sp>
      <p:sp>
        <p:nvSpPr>
          <p:cNvPr id="36" name="Text 3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6 of 6</a:t>
            </a:r>
            <a:endParaRPr lang="en-US" sz="1000" dirty="0"/>
          </a:p>
        </p:txBody>
      </p:sp>
      <p:sp>
        <p:nvSpPr>
          <p:cNvPr id="37" name="Text 31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250" kern="0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RECAP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Symbols Encode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148840" cy="1280160"/>
          </a:xfrm>
          <a:prstGeom prst="roundRect">
            <a:avLst>
              <a:gd name="adj" fmla="val 7143"/>
            </a:avLst>
          </a:prstGeom>
          <a:solidFill>
            <a:srgbClr val="9C4A24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719072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Saffron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2103120"/>
            <a:ext cx="2148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Courage &amp; sacrifice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880360" y="1600200"/>
            <a:ext cx="2148840" cy="1280160"/>
          </a:xfrm>
          <a:prstGeom prst="roundRect">
            <a:avLst>
              <a:gd name="adj" fmla="val 7143"/>
            </a:avLst>
          </a:prstGeom>
          <a:solidFill>
            <a:srgbClr val="B9A98A"/>
          </a:solidFill>
          <a:ln/>
        </p:spPr>
      </p:sp>
      <p:sp>
        <p:nvSpPr>
          <p:cNvPr id="8" name="Text 6"/>
          <p:cNvSpPr/>
          <p:nvPr/>
        </p:nvSpPr>
        <p:spPr>
          <a:xfrm>
            <a:off x="2880360" y="1719072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880360" y="2103120"/>
            <a:ext cx="2148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Peace &amp; truth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212080" y="1600200"/>
            <a:ext cx="2148840" cy="1280160"/>
          </a:xfrm>
          <a:prstGeom prst="roundRect">
            <a:avLst>
              <a:gd name="adj" fmla="val 7143"/>
            </a:avLst>
          </a:prstGeom>
          <a:solidFill>
            <a:srgbClr val="3C5A3E"/>
          </a:solidFill>
          <a:ln/>
        </p:spPr>
      </p:sp>
      <p:sp>
        <p:nvSpPr>
          <p:cNvPr id="11" name="Text 9"/>
          <p:cNvSpPr/>
          <p:nvPr/>
        </p:nvSpPr>
        <p:spPr>
          <a:xfrm>
            <a:off x="5212080" y="1719072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212080" y="2103120"/>
            <a:ext cx="2148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Faith &amp; prosperity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635240" y="1600200"/>
            <a:ext cx="40233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7818120" y="1691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C4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Ashoka Chakra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818120" y="2029968"/>
            <a:ext cx="3657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spokes, representing the eternal wheel of dharma — law, motion, and progress rather than stasis.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 rot="2700000">
            <a:off x="548640" y="3154680"/>
            <a:ext cx="566928" cy="566928"/>
          </a:xfrm>
          <a:prstGeom prst="rect">
            <a:avLst/>
          </a:prstGeom>
          <a:solidFill>
            <a:srgbClr val="16233F"/>
          </a:solidFill>
          <a:ln/>
        </p:spPr>
      </p:sp>
      <p:pic>
        <p:nvPicPr>
          <p:cNvPr id="17" name="Image 0" descr="/home/claude/indep_project/icons/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" y="3296412"/>
            <a:ext cx="283464" cy="283464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325880" y="3136392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Anthem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114800" y="3136392"/>
            <a:ext cx="74980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Jana Gana Mana, written by Rabindranath Tagore, adopted in 1950.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 rot="2700000">
            <a:off x="548640" y="3904488"/>
            <a:ext cx="566928" cy="566928"/>
          </a:xfrm>
          <a:prstGeom prst="rect">
            <a:avLst/>
          </a:prstGeom>
          <a:solidFill>
            <a:srgbClr val="16233F"/>
          </a:solidFill>
          <a:ln/>
        </p:spPr>
      </p:sp>
      <p:pic>
        <p:nvPicPr>
          <p:cNvPr id="21" name="Image 1" descr="/home/claude/indep_project/icons/feath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" y="4046220"/>
            <a:ext cx="283464" cy="283464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325880" y="3886200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Song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4114800" y="3886200"/>
            <a:ext cx="74980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Vande Mataram, from Bankim Chandra Chattopadhyay's writing, a rallying cry of the movement.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 rot="2700000">
            <a:off x="548640" y="4654296"/>
            <a:ext cx="566928" cy="566928"/>
          </a:xfrm>
          <a:prstGeom prst="rect">
            <a:avLst/>
          </a:prstGeom>
          <a:solidFill>
            <a:srgbClr val="16233F"/>
          </a:solidFill>
          <a:ln/>
        </p:spPr>
      </p:sp>
      <p:pic>
        <p:nvPicPr>
          <p:cNvPr id="25" name="Image 2" descr="/home/claude/indep_project/icons/temp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" y="4796028"/>
            <a:ext cx="283464" cy="283464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325880" y="463600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02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Still Matters</a:t>
            </a:r>
            <a:endParaRPr lang="en-US" sz="1300" dirty="0"/>
          </a:p>
        </p:txBody>
      </p:sp>
      <p:sp>
        <p:nvSpPr>
          <p:cNvPr id="27" name="Text 22"/>
          <p:cNvSpPr/>
          <p:nvPr/>
        </p:nvSpPr>
        <p:spPr>
          <a:xfrm>
            <a:off x="4114800" y="4636008"/>
            <a:ext cx="74980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freedoms debated in 1947 — speech, assembly, self-governance — are the same ones democracies argue about today.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</a:t>
            </a:r>
            <a:endParaRPr lang="en-US" sz="1000" dirty="0"/>
          </a:p>
        </p:txBody>
      </p:sp>
      <p:sp>
        <p:nvSpPr>
          <p:cNvPr id="29" name="Text 24"/>
          <p:cNvSpPr/>
          <p:nvPr/>
        </p:nvSpPr>
        <p:spPr>
          <a:xfrm>
            <a:off x="9079992" y="6473952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9-10 Session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17036" y="2240280"/>
            <a:ext cx="4754880" cy="4754880"/>
          </a:xfrm>
          <a:prstGeom prst="ellipse">
            <a:avLst/>
          </a:prstGeom>
          <a:ln w="1905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094476" y="4617720"/>
            <a:ext cx="2377440" cy="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94476" y="4617720"/>
            <a:ext cx="2296431" cy="615327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4476" y="4617720"/>
            <a:ext cx="2058923" cy="118872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4476" y="4617720"/>
            <a:ext cx="1681104" cy="168110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094476" y="4617720"/>
            <a:ext cx="1188720" cy="205892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94476" y="4617720"/>
            <a:ext cx="615327" cy="2296431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94476" y="4617720"/>
            <a:ext cx="0" cy="237744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94476" y="4617720"/>
            <a:ext cx="-615327" cy="2296431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94476" y="4617720"/>
            <a:ext cx="-1188720" cy="205892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94476" y="4617720"/>
            <a:ext cx="-1681104" cy="168110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94476" y="4617720"/>
            <a:ext cx="-2058923" cy="118872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94476" y="4617720"/>
            <a:ext cx="-2296431" cy="615327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94476" y="4617720"/>
            <a:ext cx="-2377440" cy="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094476" y="4617720"/>
            <a:ext cx="-2296431" cy="-615327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94476" y="4617720"/>
            <a:ext cx="-2058923" cy="-118872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94476" y="4617720"/>
            <a:ext cx="-1681104" cy="-168110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94476" y="4617720"/>
            <a:ext cx="-1188720" cy="-205892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94476" y="4617720"/>
            <a:ext cx="-615327" cy="-2296431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94476" y="4617720"/>
            <a:ext cx="0" cy="-237744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94476" y="4617720"/>
            <a:ext cx="615327" cy="-2296431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4476" y="4617720"/>
            <a:ext cx="1188720" cy="-2058923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94476" y="4617720"/>
            <a:ext cx="1681104" cy="-1681104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094476" y="4617720"/>
            <a:ext cx="2058923" cy="-1188720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94476" y="4617720"/>
            <a:ext cx="2296431" cy="-615327"/>
          </a:xfrm>
          <a:prstGeom prst="line">
            <a:avLst/>
          </a:prstGeom>
          <a:noFill/>
          <a:ln w="12700">
            <a:solidFill>
              <a:srgbClr val="C79A3E">
                <a:alpha val="12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904281" y="4427525"/>
            <a:ext cx="380390" cy="380390"/>
          </a:xfrm>
          <a:prstGeom prst="ellipse">
            <a:avLst/>
          </a:prstGeom>
          <a:solidFill>
            <a:srgbClr val="C79A3E"/>
          </a:solidFill>
          <a:ln/>
        </p:spPr>
      </p:sp>
      <p:sp>
        <p:nvSpPr>
          <p:cNvPr id="28" name="Text 26"/>
          <p:cNvSpPr/>
          <p:nvPr/>
        </p:nvSpPr>
        <p:spPr>
          <a:xfrm>
            <a:off x="0" y="2423160"/>
            <a:ext cx="1218895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Jai Hind.</a:t>
            </a:r>
            <a:endParaRPr lang="en-US" sz="5600" dirty="0"/>
          </a:p>
        </p:txBody>
      </p:sp>
      <p:sp>
        <p:nvSpPr>
          <p:cNvPr id="29" name="Text 27"/>
          <p:cNvSpPr/>
          <p:nvPr/>
        </p:nvSpPr>
        <p:spPr>
          <a:xfrm>
            <a:off x="1371600" y="3520440"/>
            <a:ext cx="9418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C9B9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Freedom was argued for, marched for, and paid for. Today, we tried to earn the right to say we understand why.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0" y="63093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CAS Independence Day Project · [ Your Names Here 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2026-08-09T14:32:38Z</dcterms:created>
  <dcterms:modified xsi:type="dcterms:W3CDTF">2026-08-09T14:32:38Z</dcterms:modified>
</cp:coreProperties>
</file>